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256" r:id="rId2"/>
    <p:sldId id="268" r:id="rId3"/>
    <p:sldId id="257" r:id="rId4"/>
    <p:sldId id="266" r:id="rId5"/>
    <p:sldId id="270" r:id="rId6"/>
    <p:sldId id="269" r:id="rId7"/>
    <p:sldId id="259" r:id="rId8"/>
    <p:sldId id="258" r:id="rId9"/>
    <p:sldId id="262" r:id="rId10"/>
    <p:sldId id="260" r:id="rId11"/>
    <p:sldId id="261" r:id="rId12"/>
    <p:sldId id="264" r:id="rId13"/>
    <p:sldId id="265" r:id="rId14"/>
    <p:sldId id="263" r:id="rId15"/>
    <p:sldId id="26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8"/>
  </p:normalViewPr>
  <p:slideViewPr>
    <p:cSldViewPr snapToGrid="0">
      <p:cViewPr varScale="1">
        <p:scale>
          <a:sx n="120" d="100"/>
          <a:sy n="120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6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4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665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06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3197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41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83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7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5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6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4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8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62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9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1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7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4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19C7-E719-44DD-1B1B-3EF7CDA5C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Driveline Open Biomechanics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5DA8D2-5AF0-FA12-B7F9-2FB7CA6EB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Trey Chase</a:t>
            </a:r>
          </a:p>
        </p:txBody>
      </p:sp>
    </p:spTree>
    <p:extLst>
      <p:ext uri="{BB962C8B-B14F-4D97-AF65-F5344CB8AC3E}">
        <p14:creationId xmlns:p14="http://schemas.microsoft.com/office/powerpoint/2010/main" val="2170299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C132-0157-EC25-DADA-E387D874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1DD24-2E1E-3021-CA86-BE78EC23D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Step-wise algorithm</a:t>
            </a:r>
          </a:p>
          <a:p>
            <a:r>
              <a:rPr lang="en-US" dirty="0"/>
              <a:t>At each step, multiple models are created by dropping a variable</a:t>
            </a:r>
          </a:p>
          <a:p>
            <a:r>
              <a:rPr lang="en-US" dirty="0"/>
              <a:t>Models are compared </a:t>
            </a:r>
          </a:p>
          <a:p>
            <a:r>
              <a:rPr lang="en-US" dirty="0"/>
              <a:t>One with the lowest prediction error moves to the next step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sz="1800" b="1" dirty="0">
                <a:effectLst/>
                <a:latin typeface="Trebuchet MS" panose="020B0703020202090204" pitchFamily="34" charset="0"/>
              </a:rPr>
              <a:t>Pitch Speed = </a:t>
            </a:r>
            <a:r>
              <a:rPr lang="el-GR" sz="1800" b="1" dirty="0">
                <a:effectLst/>
                <a:latin typeface="Trebuchet MS" panose="020B0703020202090204" pitchFamily="34" charset="0"/>
              </a:rPr>
              <a:t>β0 + β</a:t>
            </a:r>
            <a:r>
              <a:rPr lang="en-US" sz="1800" b="1" dirty="0">
                <a:latin typeface="Trebuchet MS" panose="020B0703020202090204" pitchFamily="34" charset="0"/>
              </a:rPr>
              <a:t>1 * Variable_1 </a:t>
            </a:r>
            <a:r>
              <a:rPr lang="en-US" sz="1800" b="1" dirty="0">
                <a:effectLst/>
                <a:latin typeface="Trebuchet MS" panose="020B0703020202090204" pitchFamily="34" charset="0"/>
              </a:rPr>
              <a:t>+ </a:t>
            </a:r>
            <a:r>
              <a:rPr lang="el-GR" sz="1800" b="1" dirty="0">
                <a:effectLst/>
                <a:latin typeface="Trebuchet MS" panose="020B0703020202090204" pitchFamily="34" charset="0"/>
              </a:rPr>
              <a:t>β2</a:t>
            </a:r>
            <a:r>
              <a:rPr lang="en-US" sz="1800" b="1" dirty="0">
                <a:latin typeface="Trebuchet MS" panose="020B0703020202090204" pitchFamily="34" charset="0"/>
              </a:rPr>
              <a:t> * Variable_2</a:t>
            </a:r>
            <a:r>
              <a:rPr lang="en-US" sz="1800" b="1" dirty="0">
                <a:effectLst/>
                <a:latin typeface="Trebuchet MS" panose="020B0703020202090204" pitchFamily="34" charset="0"/>
              </a:rPr>
              <a:t> + </a:t>
            </a:r>
            <a:r>
              <a:rPr lang="el-GR" sz="1800" b="1" dirty="0">
                <a:effectLst/>
                <a:latin typeface="Trebuchet MS" panose="020B0703020202090204" pitchFamily="34" charset="0"/>
              </a:rPr>
              <a:t>β</a:t>
            </a:r>
            <a:r>
              <a:rPr lang="en-US" sz="1800" b="1" dirty="0">
                <a:latin typeface="Trebuchet MS" panose="020B0703020202090204" pitchFamily="34" charset="0"/>
              </a:rPr>
              <a:t>n * </a:t>
            </a:r>
            <a:r>
              <a:rPr lang="en-US" sz="1800" b="1" dirty="0" err="1">
                <a:latin typeface="Trebuchet MS" panose="020B0703020202090204" pitchFamily="34" charset="0"/>
              </a:rPr>
              <a:t>Variable_n</a:t>
            </a:r>
            <a:r>
              <a:rPr lang="en-US" sz="1800" b="1" dirty="0">
                <a:effectLst/>
                <a:latin typeface="Trebuchet MS" panose="020B0703020202090204" pitchFamily="34" charset="0"/>
              </a:rPr>
              <a:t> + </a:t>
            </a:r>
            <a:r>
              <a:rPr lang="el-GR" sz="1800" b="1" dirty="0">
                <a:effectLst/>
                <a:latin typeface="Trebuchet MS" panose="020B0703020202090204" pitchFamily="34" charset="0"/>
              </a:rPr>
              <a:t>ε </a:t>
            </a:r>
            <a:endParaRPr lang="el-GR" dirty="0">
              <a:effectLst/>
              <a:latin typeface="Trebuchet MS" panose="020B0703020202090204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5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6A7E-55AA-5787-6850-666AFA67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Model Performance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EBB864-156E-E779-4E0C-9CFC6BCD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Achieves an R-squared value of 0.82</a:t>
            </a:r>
          </a:p>
          <a:p>
            <a:r>
              <a:rPr lang="en-US" dirty="0"/>
              <a:t>Bootstrap 95% confidence interval of roughly (0.80, 0.87)</a:t>
            </a:r>
          </a:p>
          <a:p>
            <a:endParaRPr lang="en-US" dirty="0"/>
          </a:p>
        </p:txBody>
      </p:sp>
      <p:pic>
        <p:nvPicPr>
          <p:cNvPr id="9" name="Content Placeholder 8" descr="A graph with black dots and a blue line&#10;&#10;Description automatically generated">
            <a:extLst>
              <a:ext uri="{FF2B5EF4-FFF2-40B4-BE49-F238E27FC236}">
                <a16:creationId xmlns:a16="http://schemas.microsoft.com/office/drawing/2014/main" id="{C80862C5-653A-5232-5D89-AA631351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755634"/>
            <a:ext cx="4602747" cy="28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6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y Giants reliever Tyler Rogers wears those A's-reminiscent white cleats">
            <a:extLst>
              <a:ext uri="{FF2B5EF4-FFF2-40B4-BE49-F238E27FC236}">
                <a16:creationId xmlns:a16="http://schemas.microsoft.com/office/drawing/2014/main" id="{2A959C43-28E7-7AA9-0DF8-F0FB1A298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r="12615" b="-2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2B9BCC-3BD3-63D5-3796-48265FE3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6A4A-1FD6-68B1-048F-6224B964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Dataset contains 411 observations</a:t>
            </a:r>
          </a:p>
          <a:p>
            <a:r>
              <a:rPr lang="en-US" dirty="0"/>
              <a:t>Extremely dense data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Just fastballs</a:t>
            </a:r>
          </a:p>
          <a:p>
            <a:r>
              <a:rPr lang="en-US" dirty="0"/>
              <a:t>Pitcher to pitcher variance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4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698A-331A-AA25-0980-61FDF98D6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Important Movements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3FEEF-E5F0-6492-E11B-61AF88ED2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Took five terms with the most statistically significant coefficients</a:t>
            </a:r>
          </a:p>
          <a:p>
            <a:r>
              <a:rPr lang="en-US" dirty="0"/>
              <a:t>Most prominent in determining fastball velocity</a:t>
            </a:r>
          </a:p>
          <a:p>
            <a:pPr marL="0" indent="0">
              <a:buNone/>
            </a:pPr>
            <a:endParaRPr lang="en-US" dirty="0"/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Elbow Transfer Force (Joules)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Maximum Torso Rotational Velocity (Degrees/Second)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Pelvis Rotation Force (Degrees)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Torso Rotation (Degrees)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Maximum Center of Gravity Velocity (Meters/Second)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dirty="0"/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1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3304-FE39-8A88-8A34-C5F0898C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Movements Visualized</a:t>
            </a:r>
          </a:p>
        </p:txBody>
      </p:sp>
      <p:pic>
        <p:nvPicPr>
          <p:cNvPr id="5" name="Content Placeholder 4" descr="A diagram of a person running&#10;&#10;Description automatically generated">
            <a:extLst>
              <a:ext uri="{FF2B5EF4-FFF2-40B4-BE49-F238E27FC236}">
                <a16:creationId xmlns:a16="http://schemas.microsoft.com/office/drawing/2014/main" id="{68AEFB29-D714-921E-6915-5A86BF53E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113" y="2160588"/>
            <a:ext cx="8401811" cy="3881437"/>
          </a:xfrm>
        </p:spPr>
      </p:pic>
    </p:spTree>
    <p:extLst>
      <p:ext uri="{BB962C8B-B14F-4D97-AF65-F5344CB8AC3E}">
        <p14:creationId xmlns:p14="http://schemas.microsoft.com/office/powerpoint/2010/main" val="61115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ntroducing: Driveline Advantage | Driveline Baseball">
            <a:extLst>
              <a:ext uri="{FF2B5EF4-FFF2-40B4-BE49-F238E27FC236}">
                <a16:creationId xmlns:a16="http://schemas.microsoft.com/office/drawing/2014/main" id="{09425735-45B3-B04B-AB1A-225E984A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r="23668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66B0EF-9283-39BB-C48A-E81B82A3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2501-EB50-A2C5-5259-F6DD3180D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Linear regression model is a viable choice for predicting fastball velocity</a:t>
            </a:r>
          </a:p>
          <a:p>
            <a:pPr>
              <a:lnSpc>
                <a:spcPct val="90000"/>
              </a:lnSpc>
            </a:pPr>
            <a:r>
              <a:rPr lang="en-US" sz="1500"/>
              <a:t>Bootstrapping is an efficient method to check the validity of statistics</a:t>
            </a:r>
          </a:p>
          <a:p>
            <a:pPr>
              <a:lnSpc>
                <a:spcPct val="90000"/>
              </a:lnSpc>
            </a:pPr>
            <a:r>
              <a:rPr lang="en-US" sz="1500"/>
              <a:t>Learned which movements determine velocity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Pelvis rotation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Torso rotation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Quickness of movement towards home plate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Transfer of energy in the elbow</a:t>
            </a:r>
          </a:p>
          <a:p>
            <a:pPr>
              <a:lnSpc>
                <a:spcPct val="90000"/>
              </a:lnSpc>
            </a:pPr>
            <a:r>
              <a:rPr lang="en-US" sz="1500"/>
              <a:t>Trainers: emphasize explosive rotational exercises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/>
          </a:p>
          <a:p>
            <a:pPr marL="0" indent="0">
              <a:lnSpc>
                <a:spcPct val="90000"/>
              </a:lnSpc>
              <a:buNone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45453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8B94-1DE1-B8C2-909B-C330F1A4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79571-D877-0A32-9379-15540F838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4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31A9-BDFC-3A95-2CA9-D9BF7423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4A8-9958-499B-E850-477E61DA1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Introduction/Goals</a:t>
            </a:r>
          </a:p>
          <a:p>
            <a:pPr>
              <a:buFont typeface="+mj-lt"/>
              <a:buAutoNum type="arabicPeriod"/>
            </a:pPr>
            <a:r>
              <a:rPr lang="en-US" dirty="0"/>
              <a:t>Importance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Data</a:t>
            </a:r>
          </a:p>
          <a:p>
            <a:pPr>
              <a:buFont typeface="+mj-lt"/>
              <a:buAutoNum type="arabicPeriod"/>
            </a:pPr>
            <a:r>
              <a:rPr lang="en-US" dirty="0"/>
              <a:t>Research Objectives</a:t>
            </a:r>
          </a:p>
          <a:p>
            <a:pPr>
              <a:buFont typeface="+mj-lt"/>
              <a:buAutoNum type="arabicPeriod"/>
            </a:pPr>
            <a:r>
              <a:rPr lang="en-US" dirty="0"/>
              <a:t>Assumptions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Model Selection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Model Performance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Five Important Movements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Takeaways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2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A60E-028D-CD71-7D44-05A7E8D6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 dirty="0"/>
              <a:t>Introduction/Goals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B2D8D-3D1A-7FD0-70F0-2B36511A8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>
            <a:normAutofit/>
          </a:bodyPr>
          <a:lstStyle/>
          <a:p>
            <a:r>
              <a:rPr lang="en-US" dirty="0"/>
              <a:t>Analyze pitching data provided by Driveline to find a quantitative link between mechanics and velocity</a:t>
            </a:r>
          </a:p>
          <a:p>
            <a:r>
              <a:rPr lang="en-US" dirty="0"/>
              <a:t>All pitches are fastballs in this study</a:t>
            </a:r>
          </a:p>
          <a:p>
            <a:r>
              <a:rPr lang="en-US" dirty="0"/>
              <a:t>Data is pre-cleaned by Driveline</a:t>
            </a:r>
          </a:p>
          <a:p>
            <a:r>
              <a:rPr lang="en-US" dirty="0"/>
              <a:t>Pitchers vary in level from high school to MLB (most are college)</a:t>
            </a:r>
          </a:p>
          <a:p>
            <a:r>
              <a:rPr lang="en-US" dirty="0"/>
              <a:t>Draw conclusions to streamline mechanical adjustments </a:t>
            </a:r>
          </a:p>
        </p:txBody>
      </p:sp>
      <p:pic>
        <p:nvPicPr>
          <p:cNvPr id="5" name="Picture 4" descr="Overhead view of used baseballs">
            <a:extLst>
              <a:ext uri="{FF2B5EF4-FFF2-40B4-BE49-F238E27FC236}">
                <a16:creationId xmlns:a16="http://schemas.microsoft.com/office/drawing/2014/main" id="{6502EB8C-C581-A104-CBA3-E43F502E9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04" r="27623" b="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536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locity is the number one thing': This high-tech biomechanics lab is  changing baseball - The Washington Post">
            <a:extLst>
              <a:ext uri="{FF2B5EF4-FFF2-40B4-BE49-F238E27FC236}">
                <a16:creationId xmlns:a16="http://schemas.microsoft.com/office/drawing/2014/main" id="{667954B9-783D-14C5-F1DA-963CF529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7" r="834" b="-2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EAA7F5-F8D7-4523-FF3C-5987A527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A141-F139-B297-1BCC-342876C71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Velocity is highly correlated with K-rate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Highly desired by scouts</a:t>
            </a:r>
          </a:p>
          <a:p>
            <a:pPr>
              <a:lnSpc>
                <a:spcPct val="90000"/>
              </a:lnSpc>
            </a:pPr>
            <a:r>
              <a:rPr lang="en-US" dirty="0"/>
              <a:t>Streamlined mechanics mitigate injuries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35% of all pitchers have had Tommy John surgery in their career</a:t>
            </a:r>
          </a:p>
          <a:p>
            <a:pPr>
              <a:lnSpc>
                <a:spcPct val="90000"/>
              </a:lnSpc>
            </a:pPr>
            <a:r>
              <a:rPr lang="en-US" dirty="0"/>
              <a:t>Increase efficiency of training programs</a:t>
            </a:r>
          </a:p>
          <a:p>
            <a:pPr>
              <a:lnSpc>
                <a:spcPct val="90000"/>
              </a:lnSpc>
            </a:pPr>
            <a:r>
              <a:rPr lang="en-US" dirty="0"/>
              <a:t>Contribute to players’ athletic development</a:t>
            </a:r>
          </a:p>
        </p:txBody>
      </p:sp>
    </p:spTree>
    <p:extLst>
      <p:ext uri="{BB962C8B-B14F-4D97-AF65-F5344CB8AC3E}">
        <p14:creationId xmlns:p14="http://schemas.microsoft.com/office/powerpoint/2010/main" val="97399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4665-4D39-1D91-CC24-40F636EA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Obtaining the Data</a:t>
            </a:r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AA90DA94-7D7C-0098-A2F0-91D22060C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0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 dirty="0"/>
              <a:t>Force Plates</a:t>
            </a:r>
          </a:p>
          <a:p>
            <a:r>
              <a:rPr lang="en-US" dirty="0"/>
              <a:t>Radar Guns</a:t>
            </a:r>
          </a:p>
          <a:p>
            <a:r>
              <a:rPr lang="en-US" dirty="0"/>
              <a:t>Motion Capture</a:t>
            </a:r>
          </a:p>
          <a:p>
            <a:r>
              <a:rPr lang="en-US" dirty="0"/>
              <a:t>High-tech cameras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BA30DA-336D-4593-19CE-CCBE1284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4641" y="1180186"/>
            <a:ext cx="2596281" cy="14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2D340AD-DEE1-31A6-8B17-30D9F00E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7719" y="1043881"/>
            <a:ext cx="2596281" cy="173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394BF6-A59E-D7C3-9C81-88779123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2832" y="3551451"/>
            <a:ext cx="2596283" cy="23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B33EF7B-AB2C-29CE-3CD1-80A825E23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7718" y="3765644"/>
            <a:ext cx="2596283" cy="194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42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F19B-3E76-E481-E6A4-FC416D95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Observations</a:t>
            </a:r>
          </a:p>
        </p:txBody>
      </p:sp>
      <p:pic>
        <p:nvPicPr>
          <p:cNvPr id="5" name="Content Placeholder 4" descr="A graph of a number of levels&#10;&#10;Description automatically generated">
            <a:extLst>
              <a:ext uri="{FF2B5EF4-FFF2-40B4-BE49-F238E27FC236}">
                <a16:creationId xmlns:a16="http://schemas.microsoft.com/office/drawing/2014/main" id="{65A02941-CF96-B384-FDB2-CA539FCD8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310" y="2160588"/>
            <a:ext cx="5373417" cy="3881437"/>
          </a:xfrm>
        </p:spPr>
      </p:pic>
    </p:spTree>
    <p:extLst>
      <p:ext uri="{BB962C8B-B14F-4D97-AF65-F5344CB8AC3E}">
        <p14:creationId xmlns:p14="http://schemas.microsoft.com/office/powerpoint/2010/main" val="238045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705B-8AB9-4A18-C3A6-C3C2825D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C922-197D-EF59-2AE5-D53F08DEA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fastball velocity from the mechanical metrics provided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Split data into train and test splits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Step-wise regression algorithm</a:t>
            </a:r>
          </a:p>
          <a:p>
            <a:r>
              <a:rPr lang="en-US" dirty="0"/>
              <a:t>Determine the five most significant movements linked with velocity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Draw the terms in the model with the most statistically significant coefficients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2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4A14-E07C-0D4B-624C-888CE6B5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Pitch Speed Distribution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CE2D1D-A0CC-ED28-1973-8DA43FA6E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Distribution is slightly skewed left</a:t>
            </a:r>
          </a:p>
          <a:p>
            <a:r>
              <a:rPr lang="en-US" dirty="0"/>
              <a:t>Approximately normal</a:t>
            </a:r>
          </a:p>
        </p:txBody>
      </p:sp>
      <p:pic>
        <p:nvPicPr>
          <p:cNvPr id="7" name="Content Placeholder 6" descr="A graph with a line&#10;&#10;Description automatically generated">
            <a:extLst>
              <a:ext uri="{FF2B5EF4-FFF2-40B4-BE49-F238E27FC236}">
                <a16:creationId xmlns:a16="http://schemas.microsoft.com/office/drawing/2014/main" id="{B3E100DA-571C-F57B-4DFA-BBB0FE9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755634"/>
            <a:ext cx="4602747" cy="28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7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B922-D555-9E12-7FF2-9B7AA04B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1F3A-2D86-AA12-F666-D15E254F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explanatory variables cannot be highly correlated with one another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Use Variance Inflation Factor (VIF) </a:t>
            </a:r>
          </a:p>
          <a:p>
            <a:r>
              <a:rPr lang="en-US" dirty="0"/>
              <a:t>Heteroscedasticity 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variance of errors is roughly constant</a:t>
            </a:r>
          </a:p>
          <a:p>
            <a:r>
              <a:rPr lang="en-US" dirty="0"/>
              <a:t>Residuals should be normally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33637390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438</TotalTime>
  <Words>415</Words>
  <Application>Microsoft Macintosh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Trebuchet MS</vt:lpstr>
      <vt:lpstr>Wingdings</vt:lpstr>
      <vt:lpstr>Wingdings 3</vt:lpstr>
      <vt:lpstr>Facet</vt:lpstr>
      <vt:lpstr>Driveline Open Biomechanics Project</vt:lpstr>
      <vt:lpstr>Agenda</vt:lpstr>
      <vt:lpstr>Introduction/Goals</vt:lpstr>
      <vt:lpstr>Why is this important?</vt:lpstr>
      <vt:lpstr>Obtaining the Data</vt:lpstr>
      <vt:lpstr>The Observations</vt:lpstr>
      <vt:lpstr>Research Objectives</vt:lpstr>
      <vt:lpstr>Pitch Speed Distribution</vt:lpstr>
      <vt:lpstr>Assumptions</vt:lpstr>
      <vt:lpstr>Model Selection</vt:lpstr>
      <vt:lpstr>Model Performance</vt:lpstr>
      <vt:lpstr>Limitations</vt:lpstr>
      <vt:lpstr>Five Important Movements</vt:lpstr>
      <vt:lpstr>Movements Visualized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Trey Chase</dc:creator>
  <cp:lastModifiedBy>Trey Chase</cp:lastModifiedBy>
  <cp:revision>5</cp:revision>
  <dcterms:created xsi:type="dcterms:W3CDTF">2024-09-22T19:28:49Z</dcterms:created>
  <dcterms:modified xsi:type="dcterms:W3CDTF">2024-09-23T14:57:37Z</dcterms:modified>
</cp:coreProperties>
</file>